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8" d="100"/>
          <a:sy n="68" d="100"/>
        </p:scale>
        <p:origin x="5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9/2/2021</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1489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9/2/2021</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3137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9/2/2021</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6560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9/2/2021</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0348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9/2/2021</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455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9/2/2021</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0532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9/2/2021</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03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9/2/2021</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5174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9/2/2021</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934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9/2/2021</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48676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9/2/2021</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59927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9/2/2021</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62759982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ecure1.nbed.nb.ca/sites/ASD-W/burton/Pages/default.aspx"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wendy.wells@nbed.nb.ca"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2C521DE2-E813-4E06-BE3A-B43F24C29909}"/>
              </a:ext>
            </a:extLst>
          </p:cNvPr>
          <p:cNvPicPr>
            <a:picLocks noChangeAspect="1"/>
          </p:cNvPicPr>
          <p:nvPr/>
        </p:nvPicPr>
        <p:blipFill rotWithShape="1">
          <a:blip r:embed="rId2"/>
          <a:srcRect t="15730"/>
          <a:stretch/>
        </p:blipFill>
        <p:spPr>
          <a:xfrm>
            <a:off x="20" y="10"/>
            <a:ext cx="12188930" cy="6857990"/>
          </a:xfrm>
          <a:prstGeom prst="rect">
            <a:avLst/>
          </a:prstGeom>
        </p:spPr>
      </p:pic>
      <p:sp>
        <p:nvSpPr>
          <p:cNvPr id="20" name="Rectangle 19">
            <a:extLst>
              <a:ext uri="{FF2B5EF4-FFF2-40B4-BE49-F238E27FC236}">
                <a16:creationId xmlns:a16="http://schemas.microsoft.com/office/drawing/2014/main" id="{7C10BC51-CA68-4DED-AB6D-130047878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23" name="Freeform: Shape 22">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27" name="Oval 26">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A73B2E7-4800-4AA0-9EE5-4FB2827E89AB}"/>
              </a:ext>
            </a:extLst>
          </p:cNvPr>
          <p:cNvSpPr>
            <a:spLocks noGrp="1"/>
          </p:cNvSpPr>
          <p:nvPr>
            <p:ph type="ctrTitle"/>
          </p:nvPr>
        </p:nvSpPr>
        <p:spPr>
          <a:xfrm>
            <a:off x="858358" y="1438360"/>
            <a:ext cx="4369962" cy="1768440"/>
          </a:xfrm>
        </p:spPr>
        <p:txBody>
          <a:bodyPr>
            <a:normAutofit/>
          </a:bodyPr>
          <a:lstStyle/>
          <a:p>
            <a:r>
              <a:rPr lang="en-US" sz="4400" dirty="0">
                <a:latin typeface="MV Boli"/>
                <a:ea typeface="Source Sans Pro SemiBold"/>
                <a:cs typeface="MV Boli"/>
              </a:rPr>
              <a:t>Welcome Back</a:t>
            </a:r>
            <a:r>
              <a:rPr lang="en-US" sz="4100" dirty="0">
                <a:ea typeface="Source Sans Pro SemiBold"/>
              </a:rPr>
              <a:t> </a:t>
            </a:r>
          </a:p>
        </p:txBody>
      </p:sp>
      <p:sp>
        <p:nvSpPr>
          <p:cNvPr id="31"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3"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98A9C13D-73F2-4F77-931C-82EB6B7F2EC7}"/>
              </a:ext>
            </a:extLst>
          </p:cNvPr>
          <p:cNvSpPr txBox="1"/>
          <p:nvPr/>
        </p:nvSpPr>
        <p:spPr>
          <a:xfrm>
            <a:off x="674317" y="3252593"/>
            <a:ext cx="475780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Comic Sans MS"/>
              </a:rPr>
              <a:t>Mrs. Wells’ Grade 1 </a:t>
            </a:r>
            <a:endParaRPr lang="en-US" sz="2800" dirty="0">
              <a:ea typeface="Source Sans Pro"/>
            </a:endParaRPr>
          </a:p>
          <a:p>
            <a:pPr algn="ctr"/>
            <a:r>
              <a:rPr lang="en-US" sz="2800" dirty="0">
                <a:latin typeface="Comic Sans MS"/>
                <a:ea typeface="Source Sans Pro"/>
              </a:rPr>
              <a:t>Burton Elementary School</a:t>
            </a:r>
          </a:p>
        </p:txBody>
      </p:sp>
    </p:spTree>
    <p:extLst>
      <p:ext uri="{BB962C8B-B14F-4D97-AF65-F5344CB8AC3E}">
        <p14:creationId xmlns:p14="http://schemas.microsoft.com/office/powerpoint/2010/main" val="162142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7"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9"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1"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2FCC9416-A6BC-47DB-90D2-3353EF007EC2}"/>
              </a:ext>
            </a:extLst>
          </p:cNvPr>
          <p:cNvSpPr>
            <a:spLocks noGrp="1"/>
          </p:cNvSpPr>
          <p:nvPr>
            <p:ph type="body" sz="half" idx="2"/>
          </p:nvPr>
        </p:nvSpPr>
        <p:spPr>
          <a:xfrm>
            <a:off x="6492492" y="319987"/>
            <a:ext cx="5714128" cy="5665511"/>
          </a:xfrm>
        </p:spPr>
        <p:txBody>
          <a:bodyPr vert="horz" lIns="91440" tIns="45720" rIns="91440" bIns="45720" rtlCol="0" anchor="t">
            <a:noAutofit/>
          </a:bodyPr>
          <a:lstStyle/>
          <a:p>
            <a:pPr algn="ctr"/>
            <a:r>
              <a:rPr lang="en-US" sz="4000" dirty="0">
                <a:latin typeface="MV Boli"/>
                <a:ea typeface="Source Sans Pro"/>
                <a:cs typeface="MV Boli"/>
              </a:rPr>
              <a:t>Schedule </a:t>
            </a:r>
          </a:p>
          <a:p>
            <a:pPr marL="342900" indent="-342900">
              <a:buChar char="•"/>
            </a:pPr>
            <a:r>
              <a:rPr lang="en-US" sz="2400" b="1" dirty="0">
                <a:ea typeface="Source Sans Pro"/>
              </a:rPr>
              <a:t>7:40</a:t>
            </a:r>
            <a:r>
              <a:rPr lang="en-US" sz="2400" dirty="0">
                <a:ea typeface="Source Sans Pro"/>
              </a:rPr>
              <a:t> Bus arrival </a:t>
            </a:r>
          </a:p>
          <a:p>
            <a:pPr marL="342900" indent="-342900">
              <a:buChar char="•"/>
            </a:pPr>
            <a:r>
              <a:rPr lang="en-US" sz="2400" b="1" dirty="0">
                <a:ea typeface="Source Sans Pro"/>
              </a:rPr>
              <a:t>7:45-7:55</a:t>
            </a:r>
            <a:r>
              <a:rPr lang="en-US" sz="2400" dirty="0">
                <a:ea typeface="Source Sans Pro"/>
              </a:rPr>
              <a:t> Student drop off </a:t>
            </a:r>
          </a:p>
          <a:p>
            <a:pPr marL="342900" indent="-342900">
              <a:buChar char="•"/>
            </a:pPr>
            <a:r>
              <a:rPr lang="en-US" sz="2400" b="1" dirty="0">
                <a:ea typeface="Source Sans Pro"/>
              </a:rPr>
              <a:t>10:00</a:t>
            </a:r>
            <a:r>
              <a:rPr lang="en-US" sz="2400" dirty="0">
                <a:ea typeface="Source Sans Pro"/>
              </a:rPr>
              <a:t>  Morning Recess  </a:t>
            </a:r>
          </a:p>
          <a:p>
            <a:pPr marL="342900" indent="-342900">
              <a:buChar char="•"/>
            </a:pPr>
            <a:r>
              <a:rPr lang="en-US" sz="2400" b="1" dirty="0">
                <a:ea typeface="Source Sans Pro"/>
              </a:rPr>
              <a:t>11:30</a:t>
            </a:r>
            <a:r>
              <a:rPr lang="en-US" sz="2400" dirty="0">
                <a:ea typeface="Source Sans Pro"/>
              </a:rPr>
              <a:t> Lunch </a:t>
            </a:r>
          </a:p>
          <a:p>
            <a:pPr marL="342900" indent="-342900">
              <a:buChar char="•"/>
            </a:pPr>
            <a:r>
              <a:rPr lang="en-US" sz="2400" b="1" dirty="0">
                <a:ea typeface="Source Sans Pro"/>
              </a:rPr>
              <a:t>12:00 </a:t>
            </a:r>
            <a:r>
              <a:rPr lang="en-US" sz="2400" dirty="0">
                <a:ea typeface="Source Sans Pro"/>
              </a:rPr>
              <a:t>Lunch Recess</a:t>
            </a:r>
          </a:p>
          <a:p>
            <a:pPr marL="342900" indent="-342900">
              <a:buChar char="•"/>
            </a:pPr>
            <a:r>
              <a:rPr lang="en-US" sz="2400" b="1" dirty="0">
                <a:ea typeface="Source Sans Pro"/>
              </a:rPr>
              <a:t>1:40 </a:t>
            </a:r>
            <a:r>
              <a:rPr lang="en-US" sz="2400" dirty="0">
                <a:ea typeface="Source Sans Pro"/>
              </a:rPr>
              <a:t>Students Load Bus </a:t>
            </a:r>
          </a:p>
          <a:p>
            <a:pPr marL="342900" indent="-342900">
              <a:buChar char="•"/>
            </a:pPr>
            <a:r>
              <a:rPr lang="en-US" sz="2400" b="1" dirty="0">
                <a:ea typeface="Source Sans Pro"/>
              </a:rPr>
              <a:t>1:45</a:t>
            </a:r>
            <a:r>
              <a:rPr lang="en-US" sz="2400" dirty="0">
                <a:ea typeface="Source Sans Pro"/>
              </a:rPr>
              <a:t> Student pick up</a:t>
            </a:r>
          </a:p>
          <a:p>
            <a:pPr marL="342900" indent="-342900">
              <a:buChar char="•"/>
            </a:pPr>
            <a:r>
              <a:rPr lang="en-US" sz="2400" b="1" dirty="0">
                <a:ea typeface="Source Sans Pro"/>
              </a:rPr>
              <a:t>Friday - 11:45 Dismissal </a:t>
            </a:r>
          </a:p>
          <a:p>
            <a:pPr marL="342900" indent="-342900">
              <a:buChar char="•"/>
            </a:pPr>
            <a:r>
              <a:rPr lang="en-US" sz="2400" dirty="0">
                <a:ea typeface="Source Sans Pro"/>
              </a:rPr>
              <a:t>Physical Education will be each day Monday to Thursday.</a:t>
            </a:r>
          </a:p>
          <a:p>
            <a:pPr marL="342900" indent="-342900">
              <a:buChar char="•"/>
            </a:pPr>
            <a:r>
              <a:rPr lang="en-US" sz="2400" dirty="0">
                <a:ea typeface="Source Sans Pro"/>
              </a:rPr>
              <a:t>Library will be on Fridays with Barb </a:t>
            </a:r>
            <a:r>
              <a:rPr lang="en-US" sz="2400" dirty="0" err="1">
                <a:ea typeface="Source Sans Pro"/>
              </a:rPr>
              <a:t>Podonivitch</a:t>
            </a:r>
            <a:r>
              <a:rPr lang="en-US" sz="2400" dirty="0">
                <a:ea typeface="Source Sans Pro"/>
              </a:rPr>
              <a:t>. </a:t>
            </a:r>
          </a:p>
          <a:p>
            <a:pPr indent="-228600">
              <a:buFont typeface="Arial" panose="020B0604020202020204" pitchFamily="34" charset="0"/>
              <a:buChar char="•"/>
            </a:pPr>
            <a:endParaRPr lang="en-US" dirty="0">
              <a:ea typeface="Source Sans Pro"/>
            </a:endParaRPr>
          </a:p>
          <a:p>
            <a:pPr indent="-228600">
              <a:buFont typeface="Arial" panose="020B0604020202020204" pitchFamily="34" charset="0"/>
              <a:buChar char="•"/>
            </a:pPr>
            <a:endParaRPr lang="en-US" dirty="0">
              <a:ea typeface="Source Sans Pro"/>
            </a:endParaRPr>
          </a:p>
          <a:p>
            <a:pPr indent="-228600">
              <a:buFont typeface="Arial" panose="020B0604020202020204" pitchFamily="34" charset="0"/>
              <a:buChar char="•"/>
            </a:pPr>
            <a:endParaRPr lang="en-US"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26" descr="A close up of a sign&#10;&#10;Description automatically generated">
            <a:extLst>
              <a:ext uri="{FF2B5EF4-FFF2-40B4-BE49-F238E27FC236}">
                <a16:creationId xmlns:a16="http://schemas.microsoft.com/office/drawing/2014/main" id="{05A58E34-CA47-4D08-8EF7-B271B06A9770}"/>
              </a:ext>
            </a:extLst>
          </p:cNvPr>
          <p:cNvPicPr>
            <a:picLocks noChangeAspect="1"/>
          </p:cNvPicPr>
          <p:nvPr/>
        </p:nvPicPr>
        <p:blipFill>
          <a:blip r:embed="rId2"/>
          <a:stretch>
            <a:fillRect/>
          </a:stretch>
        </p:blipFill>
        <p:spPr>
          <a:xfrm>
            <a:off x="240748" y="1085904"/>
            <a:ext cx="6255026" cy="4310712"/>
          </a:xfrm>
          <a:prstGeom prst="rect">
            <a:avLst/>
          </a:prstGeom>
        </p:spPr>
      </p:pic>
    </p:spTree>
    <p:extLst>
      <p:ext uri="{BB962C8B-B14F-4D97-AF65-F5344CB8AC3E}">
        <p14:creationId xmlns:p14="http://schemas.microsoft.com/office/powerpoint/2010/main" val="4162106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8CB1D39-68D4-4372-BF3B-2A33A7495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21" name="Freeform: Shape 20">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4" name="Rectangle 23">
            <a:extLst>
              <a:ext uri="{FF2B5EF4-FFF2-40B4-BE49-F238E27FC236}">
                <a16:creationId xmlns:a16="http://schemas.microsoft.com/office/drawing/2014/main" id="{E0E9B1DB-5C91-41C9-8C0D-C2CD3D570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02224B8-FCE1-4A12-84A7-B674B2B9E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542" y="1264801"/>
            <a:ext cx="4892216" cy="451175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41E366A2-885B-4E10-A479-4A650E4C6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1173124"/>
            <a:ext cx="4892216" cy="451175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Oval 33">
            <a:extLst>
              <a:ext uri="{FF2B5EF4-FFF2-40B4-BE49-F238E27FC236}">
                <a16:creationId xmlns:a16="http://schemas.microsoft.com/office/drawing/2014/main" id="{10C23D31-5B0A-4956-A59F-A24F57D2A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F4C6FC6E-4AAF-4628-B7E5-85DF9D32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3">
            <a:extLst>
              <a:ext uri="{FF2B5EF4-FFF2-40B4-BE49-F238E27FC236}">
                <a16:creationId xmlns:a16="http://schemas.microsoft.com/office/drawing/2014/main" id="{25FC6451-3AA4-40A0-B808-81E9C9D75C7B}"/>
              </a:ext>
            </a:extLst>
          </p:cNvPr>
          <p:cNvSpPr>
            <a:spLocks noGrp="1"/>
          </p:cNvSpPr>
          <p:nvPr>
            <p:ph type="body" sz="half" idx="2"/>
          </p:nvPr>
        </p:nvSpPr>
        <p:spPr>
          <a:xfrm>
            <a:off x="6234868" y="528610"/>
            <a:ext cx="5393868" cy="5544033"/>
          </a:xfrm>
        </p:spPr>
        <p:txBody>
          <a:bodyPr vert="horz" lIns="91440" tIns="45720" rIns="91440" bIns="45720" rtlCol="0" anchor="t">
            <a:normAutofit fontScale="92500" lnSpcReduction="10000"/>
          </a:bodyPr>
          <a:lstStyle/>
          <a:p>
            <a:pPr algn="ctr"/>
            <a:r>
              <a:rPr lang="en-US" sz="4300" b="1" dirty="0">
                <a:ea typeface="Source Sans Pro"/>
              </a:rPr>
              <a:t>Supplies</a:t>
            </a:r>
            <a:r>
              <a:rPr lang="en-US" sz="3600" b="1" dirty="0">
                <a:ea typeface="Source Sans Pro"/>
              </a:rPr>
              <a:t> </a:t>
            </a:r>
          </a:p>
          <a:p>
            <a:pPr indent="-228600">
              <a:buFont typeface="Arial" panose="020B0604020202020204" pitchFamily="34" charset="0"/>
              <a:buChar char="•"/>
            </a:pPr>
            <a:r>
              <a:rPr lang="en-US" sz="2400" dirty="0">
                <a:ea typeface="Source Sans Pro"/>
              </a:rPr>
              <a:t>Change of clothes (pants, shirt, underwear, socks, stored in a plastic bag labeled with name).</a:t>
            </a:r>
          </a:p>
          <a:p>
            <a:pPr indent="-228600">
              <a:buFont typeface="Arial" panose="020B0604020202020204" pitchFamily="34" charset="0"/>
              <a:buChar char="•"/>
            </a:pPr>
            <a:r>
              <a:rPr lang="en-US" sz="2400" dirty="0">
                <a:ea typeface="Source Sans Pro"/>
              </a:rPr>
              <a:t>Indoor sneakers (Velcro)</a:t>
            </a:r>
          </a:p>
          <a:p>
            <a:pPr indent="-228600">
              <a:buFont typeface="Arial" panose="020B0604020202020204" pitchFamily="34" charset="0"/>
              <a:buChar char="•"/>
            </a:pPr>
            <a:r>
              <a:rPr lang="en-US" sz="2400" dirty="0">
                <a:ea typeface="Source Sans Pro"/>
              </a:rPr>
              <a:t>Book bag and lunch box</a:t>
            </a:r>
          </a:p>
          <a:p>
            <a:pPr indent="-228600">
              <a:buFont typeface="Arial" panose="020B0604020202020204" pitchFamily="34" charset="0"/>
              <a:buChar char="•"/>
            </a:pPr>
            <a:r>
              <a:rPr lang="en-US" sz="2400" dirty="0">
                <a:ea typeface="Source Sans Pro"/>
              </a:rPr>
              <a:t>Water bottle</a:t>
            </a:r>
          </a:p>
          <a:p>
            <a:pPr indent="-228600">
              <a:buFont typeface="Arial" panose="020B0604020202020204" pitchFamily="34" charset="0"/>
              <a:buChar char="•"/>
            </a:pPr>
            <a:r>
              <a:rPr lang="en-US" sz="2400" dirty="0">
                <a:ea typeface="Source Sans Pro"/>
              </a:rPr>
              <a:t>1 large OR 1 medium box of Ziploc Bags </a:t>
            </a:r>
          </a:p>
          <a:p>
            <a:pPr indent="-228600">
              <a:buFont typeface="Arial" panose="020B0604020202020204" pitchFamily="34" charset="0"/>
              <a:buChar char="•"/>
            </a:pPr>
            <a:r>
              <a:rPr lang="en-US" sz="2400" dirty="0">
                <a:ea typeface="Source Sans Pro"/>
              </a:rPr>
              <a:t>1 box of tissues </a:t>
            </a:r>
          </a:p>
          <a:p>
            <a:pPr indent="-228600">
              <a:buFont typeface="Arial" panose="020B0604020202020204" pitchFamily="34" charset="0"/>
              <a:buChar char="•"/>
            </a:pPr>
            <a:r>
              <a:rPr lang="en-US" sz="2400" dirty="0">
                <a:ea typeface="Source Sans Pro"/>
              </a:rPr>
              <a:t>2 community masks</a:t>
            </a:r>
          </a:p>
          <a:p>
            <a:pPr indent="-228600">
              <a:buFont typeface="Arial" panose="020B0604020202020204" pitchFamily="34" charset="0"/>
              <a:buChar char="•"/>
            </a:pPr>
            <a:r>
              <a:rPr lang="en-US" sz="2400" dirty="0">
                <a:ea typeface="Source Sans Pro"/>
              </a:rPr>
              <a:t>$ 30 for remaining school supplies and a $10 Agenda fee (please pay both fees via School Cash Online. - This can be found on our school website)</a:t>
            </a:r>
          </a:p>
        </p:txBody>
      </p:sp>
      <p:grpSp>
        <p:nvGrpSpPr>
          <p:cNvPr id="3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9" name="Freeform: Shape 3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a:extLst>
              <a:ext uri="{FF2B5EF4-FFF2-40B4-BE49-F238E27FC236}">
                <a16:creationId xmlns:a16="http://schemas.microsoft.com/office/drawing/2014/main" id="{DFC5CC14-C7DF-428B-9559-82C35733FECD}"/>
              </a:ext>
            </a:extLst>
          </p:cNvPr>
          <p:cNvPicPr>
            <a:picLocks noChangeAspect="1"/>
          </p:cNvPicPr>
          <p:nvPr/>
        </p:nvPicPr>
        <p:blipFill>
          <a:blip r:embed="rId2"/>
          <a:stretch>
            <a:fillRect/>
          </a:stretch>
        </p:blipFill>
        <p:spPr>
          <a:xfrm>
            <a:off x="1278834" y="1906001"/>
            <a:ext cx="3825459" cy="3233736"/>
          </a:xfrm>
          <a:prstGeom prst="rect">
            <a:avLst/>
          </a:prstGeom>
        </p:spPr>
      </p:pic>
    </p:spTree>
    <p:extLst>
      <p:ext uri="{BB962C8B-B14F-4D97-AF65-F5344CB8AC3E}">
        <p14:creationId xmlns:p14="http://schemas.microsoft.com/office/powerpoint/2010/main" val="288974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CBA5F7EF-0E64-49DE-8B4D-5785F4A1C27D}"/>
              </a:ext>
            </a:extLst>
          </p:cNvPr>
          <p:cNvSpPr>
            <a:spLocks noGrp="1"/>
          </p:cNvSpPr>
          <p:nvPr>
            <p:ph type="body" sz="half" idx="2"/>
          </p:nvPr>
        </p:nvSpPr>
        <p:spPr>
          <a:xfrm>
            <a:off x="6271622" y="761725"/>
            <a:ext cx="5868737" cy="5146468"/>
          </a:xfrm>
        </p:spPr>
        <p:txBody>
          <a:bodyPr vert="horz" lIns="91440" tIns="45720" rIns="91440" bIns="45720" rtlCol="0" anchor="t">
            <a:normAutofit fontScale="92500" lnSpcReduction="10000"/>
          </a:bodyPr>
          <a:lstStyle/>
          <a:p>
            <a:pPr algn="ctr"/>
            <a:r>
              <a:rPr lang="en-US" sz="4800" b="1" dirty="0">
                <a:ea typeface="Source Sans Pro"/>
              </a:rPr>
              <a:t>Homework </a:t>
            </a:r>
          </a:p>
          <a:p>
            <a:pPr marL="342900" indent="-342900">
              <a:buChar char="•"/>
            </a:pPr>
            <a:r>
              <a:rPr lang="en-US" sz="2000" dirty="0">
                <a:latin typeface="Comic Sans MS"/>
                <a:ea typeface="Source Sans Pro"/>
                <a:cs typeface="MV Boli"/>
              </a:rPr>
              <a:t>Homework bags will be sent home on Monday for the week and expected back on Friday. </a:t>
            </a:r>
            <a:endParaRPr lang="en-US" sz="2000" dirty="0">
              <a:latin typeface="Source Sans Pro"/>
              <a:ea typeface="Source Sans Pro"/>
              <a:cs typeface="MV Boli"/>
            </a:endParaRPr>
          </a:p>
          <a:p>
            <a:pPr marL="342900" indent="-342900">
              <a:buChar char="•"/>
            </a:pPr>
            <a:r>
              <a:rPr lang="en-US" sz="2000" dirty="0">
                <a:latin typeface="Comic Sans MS"/>
                <a:ea typeface="Source Sans Pro"/>
                <a:cs typeface="MV Boli"/>
              </a:rPr>
              <a:t>Homework usually consist of nightly reading and sight word practice.</a:t>
            </a:r>
          </a:p>
          <a:p>
            <a:pPr marL="342900" indent="-342900">
              <a:buChar char="•"/>
            </a:pPr>
            <a:r>
              <a:rPr lang="en-US" sz="2000" dirty="0">
                <a:latin typeface="Comic Sans MS"/>
                <a:ea typeface="Source Sans Pro"/>
                <a:cs typeface="MV Boli"/>
              </a:rPr>
              <a:t>A homework notice/reminders will be glued into the agenda at the beginning of each week. </a:t>
            </a:r>
          </a:p>
          <a:p>
            <a:pPr marL="342900" indent="-342900">
              <a:buChar char="•"/>
            </a:pPr>
            <a:r>
              <a:rPr lang="en-US" sz="2000" dirty="0">
                <a:latin typeface="Comic Sans MS"/>
                <a:ea typeface="Source Sans Pro"/>
                <a:cs typeface="MV Boli"/>
              </a:rPr>
              <a:t>The phonics program will continue to be sent home for the first several weeks of school while we learn new sounds. </a:t>
            </a:r>
          </a:p>
          <a:p>
            <a:pPr marL="342900" indent="-342900">
              <a:buChar char="•"/>
            </a:pPr>
            <a:r>
              <a:rPr lang="en-US" sz="2000" dirty="0">
                <a:latin typeface="Comic Sans MS"/>
                <a:ea typeface="Source Sans Pro"/>
                <a:cs typeface="MV Boli"/>
              </a:rPr>
              <a:t>Agendas will be our home/school communication. They will travel back and forth from home to school each day. Please check agendas daily for notices. I will also be checking these each morning for communication from home (if needed). </a:t>
            </a:r>
          </a:p>
          <a:p>
            <a:pPr marL="342900" indent="-342900">
              <a:buChar char="•"/>
            </a:pPr>
            <a:endParaRPr lang="en-US" sz="2400" dirty="0">
              <a:latin typeface="Comic Sans MS"/>
              <a:ea typeface="Source Sans Pro"/>
              <a:cs typeface="MV Boli"/>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descr="A picture containing food&#10;&#10;Description automatically generated">
            <a:extLst>
              <a:ext uri="{FF2B5EF4-FFF2-40B4-BE49-F238E27FC236}">
                <a16:creationId xmlns:a16="http://schemas.microsoft.com/office/drawing/2014/main" id="{E125DB3D-E4EE-42DF-8B0F-CA1537957688}"/>
              </a:ext>
            </a:extLst>
          </p:cNvPr>
          <p:cNvPicPr>
            <a:picLocks noChangeAspect="1"/>
          </p:cNvPicPr>
          <p:nvPr/>
        </p:nvPicPr>
        <p:blipFill>
          <a:blip r:embed="rId2"/>
          <a:stretch>
            <a:fillRect/>
          </a:stretch>
        </p:blipFill>
        <p:spPr>
          <a:xfrm>
            <a:off x="318053" y="1033756"/>
            <a:ext cx="5824331" cy="4194138"/>
          </a:xfrm>
          <a:prstGeom prst="rect">
            <a:avLst/>
          </a:prstGeom>
        </p:spPr>
      </p:pic>
    </p:spTree>
    <p:extLst>
      <p:ext uri="{BB962C8B-B14F-4D97-AF65-F5344CB8AC3E}">
        <p14:creationId xmlns:p14="http://schemas.microsoft.com/office/powerpoint/2010/main" val="292711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B9543286-7670-4092-A4F2-E5B2A6FDA8D2}"/>
              </a:ext>
            </a:extLst>
          </p:cNvPr>
          <p:cNvSpPr>
            <a:spLocks noGrp="1"/>
          </p:cNvSpPr>
          <p:nvPr>
            <p:ph type="body" sz="half" idx="2"/>
          </p:nvPr>
        </p:nvSpPr>
        <p:spPr>
          <a:xfrm>
            <a:off x="5266665" y="1081987"/>
            <a:ext cx="6266303" cy="4748903"/>
          </a:xfrm>
        </p:spPr>
        <p:txBody>
          <a:bodyPr vert="horz" lIns="91440" tIns="45720" rIns="91440" bIns="45720" rtlCol="0" anchor="t">
            <a:normAutofit/>
          </a:bodyPr>
          <a:lstStyle/>
          <a:p>
            <a:pPr algn="ctr"/>
            <a:r>
              <a:rPr lang="en-US" sz="3600" dirty="0">
                <a:ea typeface="Source Sans Pro"/>
              </a:rPr>
              <a:t>Websites</a:t>
            </a:r>
          </a:p>
          <a:p>
            <a:pPr marL="342900" indent="-342900">
              <a:buChar char="•"/>
            </a:pPr>
            <a:r>
              <a:rPr lang="en-US" sz="2400" dirty="0">
                <a:ea typeface="Source Sans Pro"/>
              </a:rPr>
              <a:t>Your child will have their own Raz kids account for online reading. They will be using this at school and are encouraged to use it at home . Login instructions will be sent home when available.</a:t>
            </a:r>
          </a:p>
          <a:p>
            <a:pPr marL="342900" indent="-342900">
              <a:buChar char="•"/>
            </a:pPr>
            <a:r>
              <a:rPr lang="en-US" sz="2400" dirty="0">
                <a:ea typeface="Source Sans Pro"/>
              </a:rPr>
              <a:t>Please check our school website frequently to stay up to date on all school-related activates.</a:t>
            </a:r>
            <a:r>
              <a:rPr lang="en-US" sz="2400" dirty="0">
                <a:ea typeface="+mn-lt"/>
                <a:cs typeface="+mn-lt"/>
              </a:rPr>
              <a:t> </a:t>
            </a:r>
            <a:r>
              <a:rPr lang="en-US" sz="2400" dirty="0">
                <a:ea typeface="+mn-lt"/>
                <a:cs typeface="+mn-lt"/>
                <a:hlinkClick r:id="rId2"/>
              </a:rPr>
              <a:t>https://secure1.nbed.nb.ca/sites/ASD-W/burton/Pages/default.aspx</a:t>
            </a:r>
            <a:endParaRPr lang="en-US" sz="2400" dirty="0">
              <a:ea typeface="Source Sans Pro"/>
            </a:endParaRPr>
          </a:p>
          <a:p>
            <a:pPr marL="342900" indent="-342900">
              <a:buChar char="•"/>
            </a:pPr>
            <a:endParaRPr lang="en-US" sz="2400" dirty="0">
              <a:ea typeface="Source Sans Pro"/>
            </a:endParaRPr>
          </a:p>
          <a:p>
            <a:pPr marL="342900" indent="-342900">
              <a:buChar char="•"/>
            </a:pPr>
            <a:endParaRPr lang="en-US" sz="2000" dirty="0">
              <a:ea typeface="Source Sans Pro"/>
            </a:endParaRPr>
          </a:p>
          <a:p>
            <a:pPr algn="ctr"/>
            <a:endParaRPr lang="en-US" sz="2000" dirty="0">
              <a:ea typeface="Source Sans Pro"/>
            </a:endParaRPr>
          </a:p>
          <a:p>
            <a:pPr marL="571500" indent="-571500" algn="ctr">
              <a:buChar char="•"/>
            </a:pPr>
            <a:endParaRPr lang="en-US" sz="2000" dirty="0">
              <a:ea typeface="Source Sans Pro"/>
            </a:endParaRPr>
          </a:p>
          <a:p>
            <a:pPr marL="571500" indent="-571500" algn="ctr">
              <a:buChar char="•"/>
            </a:pPr>
            <a:endParaRPr lang="en-US" sz="2000"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descr="A close up of a computer&#10;&#10;Description automatically generated">
            <a:extLst>
              <a:ext uri="{FF2B5EF4-FFF2-40B4-BE49-F238E27FC236}">
                <a16:creationId xmlns:a16="http://schemas.microsoft.com/office/drawing/2014/main" id="{25D9F9BE-22DC-46BA-B37C-FBB3010FCEAF}"/>
              </a:ext>
            </a:extLst>
          </p:cNvPr>
          <p:cNvPicPr>
            <a:picLocks noChangeAspect="1"/>
          </p:cNvPicPr>
          <p:nvPr/>
        </p:nvPicPr>
        <p:blipFill>
          <a:blip r:embed="rId3"/>
          <a:stretch>
            <a:fillRect/>
          </a:stretch>
        </p:blipFill>
        <p:spPr>
          <a:xfrm>
            <a:off x="207618" y="1178848"/>
            <a:ext cx="5404678" cy="3881869"/>
          </a:xfrm>
          <a:prstGeom prst="rect">
            <a:avLst/>
          </a:prstGeom>
        </p:spPr>
      </p:pic>
    </p:spTree>
    <p:extLst>
      <p:ext uri="{BB962C8B-B14F-4D97-AF65-F5344CB8AC3E}">
        <p14:creationId xmlns:p14="http://schemas.microsoft.com/office/powerpoint/2010/main" val="245258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B0C0F685-28B5-4890-A8BB-44AD41C95431}"/>
              </a:ext>
            </a:extLst>
          </p:cNvPr>
          <p:cNvSpPr>
            <a:spLocks noGrp="1"/>
          </p:cNvSpPr>
          <p:nvPr>
            <p:ph type="body" sz="half" idx="2"/>
          </p:nvPr>
        </p:nvSpPr>
        <p:spPr>
          <a:xfrm>
            <a:off x="5410231" y="816944"/>
            <a:ext cx="6454042" cy="5102294"/>
          </a:xfrm>
        </p:spPr>
        <p:txBody>
          <a:bodyPr vert="horz" lIns="91440" tIns="45720" rIns="91440" bIns="45720" rtlCol="0" anchor="t">
            <a:normAutofit/>
          </a:bodyPr>
          <a:lstStyle/>
          <a:p>
            <a:pPr algn="ctr"/>
            <a:r>
              <a:rPr lang="en-US" sz="3200" b="1" dirty="0">
                <a:ea typeface="Source Sans Pro"/>
              </a:rPr>
              <a:t>Contact Info</a:t>
            </a:r>
            <a:endParaRPr lang="en-US" dirty="0">
              <a:ea typeface="Source Sans Pro"/>
            </a:endParaRPr>
          </a:p>
          <a:p>
            <a:pPr indent="-228600">
              <a:buFont typeface="Arial" panose="020B0604020202020204" pitchFamily="34" charset="0"/>
              <a:buChar char="•"/>
            </a:pPr>
            <a:r>
              <a:rPr lang="en-US" sz="2400" dirty="0">
                <a:ea typeface="Source Sans Pro"/>
              </a:rPr>
              <a:t>School Phone:  357-4074</a:t>
            </a:r>
            <a:endParaRPr lang="en-US" dirty="0"/>
          </a:p>
          <a:p>
            <a:pPr indent="-228600">
              <a:buFont typeface="Arial" panose="020B0604020202020204" pitchFamily="34" charset="0"/>
              <a:buChar char="•"/>
            </a:pPr>
            <a:r>
              <a:rPr lang="en-US" sz="2400" dirty="0">
                <a:ea typeface="Source Sans Pro"/>
              </a:rPr>
              <a:t>Email: </a:t>
            </a:r>
            <a:r>
              <a:rPr lang="en-US" sz="2400" dirty="0">
                <a:ea typeface="Source Sans Pro"/>
                <a:hlinkClick r:id="rId2"/>
              </a:rPr>
              <a:t>wendy.wells@nbed.nb.ca</a:t>
            </a:r>
            <a:endParaRPr lang="en-US" sz="2400" dirty="0">
              <a:ea typeface="Source Sans Pro"/>
            </a:endParaRPr>
          </a:p>
          <a:p>
            <a:pPr indent="-228600">
              <a:buFont typeface="Arial" panose="020B0604020202020204" pitchFamily="34" charset="0"/>
              <a:buChar char="•"/>
            </a:pPr>
            <a:r>
              <a:rPr lang="en-US" sz="2400" dirty="0">
                <a:ea typeface="Source Sans Pro"/>
              </a:rPr>
              <a:t>If your matter is time sensitive, (i.e. your child is getting picked up after school instead of taking the bus), Please phone the school and Mrs. Morabito (Admin Assistant)will give me the message  immediately as I don't always get a chance to check my email during instructional hours. </a:t>
            </a:r>
          </a:p>
          <a:p>
            <a:pPr indent="-228600">
              <a:buFont typeface="Arial" panose="020B0604020202020204" pitchFamily="34" charset="0"/>
              <a:buChar char="•"/>
            </a:pPr>
            <a:r>
              <a:rPr lang="en-US" sz="2400" dirty="0">
                <a:ea typeface="Source Sans Pro"/>
              </a:rPr>
              <a:t>If any of your personal information changes, please contact the school </a:t>
            </a:r>
            <a:r>
              <a:rPr lang="en-US" sz="2400" dirty="0">
                <a:solidFill>
                  <a:srgbClr val="FF0000"/>
                </a:solidFill>
                <a:ea typeface="Source Sans Pro"/>
              </a:rPr>
              <a:t>as soon as possible</a:t>
            </a:r>
            <a:r>
              <a:rPr lang="en-US" sz="2400" dirty="0">
                <a:ea typeface="Source Sans Pro"/>
              </a:rPr>
              <a:t>. </a:t>
            </a:r>
          </a:p>
          <a:p>
            <a:pPr indent="-228600">
              <a:buFont typeface="Arial" panose="020B0604020202020204" pitchFamily="34" charset="0"/>
              <a:buChar char="•"/>
            </a:pPr>
            <a:endParaRPr lang="en-US" sz="2400"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15" name="Picture 16" descr="A sign on a pole&#10;&#10;Description automatically generated">
            <a:extLst>
              <a:ext uri="{FF2B5EF4-FFF2-40B4-BE49-F238E27FC236}">
                <a16:creationId xmlns:a16="http://schemas.microsoft.com/office/drawing/2014/main" id="{F25E8079-BB3C-458F-BFE6-C692A6A4B61C}"/>
              </a:ext>
            </a:extLst>
          </p:cNvPr>
          <p:cNvPicPr>
            <a:picLocks noChangeAspect="1"/>
          </p:cNvPicPr>
          <p:nvPr/>
        </p:nvPicPr>
        <p:blipFill>
          <a:blip r:embed="rId3"/>
          <a:stretch>
            <a:fillRect/>
          </a:stretch>
        </p:blipFill>
        <p:spPr>
          <a:xfrm>
            <a:off x="1278835" y="1913835"/>
            <a:ext cx="3350591" cy="3350591"/>
          </a:xfrm>
          <a:prstGeom prst="rect">
            <a:avLst/>
          </a:prstGeom>
        </p:spPr>
      </p:pic>
    </p:spTree>
    <p:extLst>
      <p:ext uri="{BB962C8B-B14F-4D97-AF65-F5344CB8AC3E}">
        <p14:creationId xmlns:p14="http://schemas.microsoft.com/office/powerpoint/2010/main" val="225839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2" name="Freeform: Shape 2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4" name="Freeform: Shape 2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Freeform: Shape 2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ext Placeholder 3">
            <a:extLst>
              <a:ext uri="{FF2B5EF4-FFF2-40B4-BE49-F238E27FC236}">
                <a16:creationId xmlns:a16="http://schemas.microsoft.com/office/drawing/2014/main" id="{46B53983-DE8C-408E-A308-F57DAC47528A}"/>
              </a:ext>
            </a:extLst>
          </p:cNvPr>
          <p:cNvSpPr>
            <a:spLocks noGrp="1"/>
          </p:cNvSpPr>
          <p:nvPr>
            <p:ph type="body" sz="half" idx="2"/>
          </p:nvPr>
        </p:nvSpPr>
        <p:spPr>
          <a:xfrm>
            <a:off x="6315796" y="1192422"/>
            <a:ext cx="5217173" cy="5488815"/>
          </a:xfrm>
        </p:spPr>
        <p:txBody>
          <a:bodyPr vert="horz" lIns="91440" tIns="45720" rIns="91440" bIns="45720" rtlCol="0" anchor="t">
            <a:normAutofit/>
          </a:bodyPr>
          <a:lstStyle/>
          <a:p>
            <a:pPr algn="ctr"/>
            <a:r>
              <a:rPr lang="en-US" sz="3600" dirty="0">
                <a:ea typeface="Source Sans Pro"/>
              </a:rPr>
              <a:t>General Info </a:t>
            </a:r>
          </a:p>
          <a:p>
            <a:pPr>
              <a:buChar char="•"/>
            </a:pPr>
            <a:r>
              <a:rPr lang="en-US" sz="2600" dirty="0">
                <a:ea typeface="+mn-lt"/>
                <a:cs typeface="+mn-lt"/>
              </a:rPr>
              <a:t>Toys will not be allowed at school. If transporting items to daycare, items will be expected to stay in the bookbag. </a:t>
            </a:r>
          </a:p>
          <a:p>
            <a:pPr>
              <a:buChar char="•"/>
            </a:pPr>
            <a:r>
              <a:rPr lang="en-US" sz="2600" dirty="0">
                <a:ea typeface="+mn-lt"/>
                <a:cs typeface="+mn-lt"/>
              </a:rPr>
              <a:t>Birthday invitations are fine to send to school. However, students will not be passing them out. The teacher will place them in agendas. </a:t>
            </a:r>
            <a:endParaRPr lang="en-US" dirty="0"/>
          </a:p>
          <a:p>
            <a:pPr>
              <a:buChar char="•"/>
            </a:pPr>
            <a:r>
              <a:rPr lang="en-US" sz="2600" dirty="0">
                <a:ea typeface="+mn-lt"/>
                <a:cs typeface="+mn-lt"/>
              </a:rPr>
              <a:t>There will be a hot lunch program this year—more details to follow. </a:t>
            </a:r>
            <a:endParaRPr lang="en-US" dirty="0"/>
          </a:p>
          <a:p>
            <a:pPr marL="285750" indent="-285750">
              <a:buChar char="•"/>
            </a:pPr>
            <a:endParaRPr lang="en-US" sz="2600" dirty="0">
              <a:ea typeface="Source Sans Pro"/>
            </a:endParaRPr>
          </a:p>
          <a:p>
            <a:pPr marL="285750" indent="-285750">
              <a:buChar char="•"/>
            </a:pPr>
            <a:endParaRPr lang="en-US" sz="2600" dirty="0">
              <a:ea typeface="Source Sans Pro"/>
            </a:endParaRPr>
          </a:p>
          <a:p>
            <a:pPr marL="285750" indent="-285750">
              <a:buChar char="•"/>
            </a:pPr>
            <a:endParaRPr lang="en-US" dirty="0">
              <a:ea typeface="Source Sans Pro"/>
            </a:endParaRPr>
          </a:p>
          <a:p>
            <a:pPr marL="285750" indent="-285750">
              <a:buChar char="•"/>
            </a:pPr>
            <a:endParaRPr lang="en-US" dirty="0">
              <a:ea typeface="Source Sans Pro"/>
            </a:endParaRPr>
          </a:p>
          <a:p>
            <a:pPr marL="285750" indent="-285750">
              <a:buChar char="•"/>
            </a:pPr>
            <a:endParaRPr lang="en-US" dirty="0">
              <a:ea typeface="Source Sans Pro"/>
            </a:endParaRPr>
          </a:p>
        </p:txBody>
      </p:sp>
      <p:grpSp>
        <p:nvGrpSpPr>
          <p:cNvPr id="3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3" name="Freeform: Shape 3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5" descr="A picture containing photo, room, small, sitting&#10;&#10;Description automatically generated">
            <a:extLst>
              <a:ext uri="{FF2B5EF4-FFF2-40B4-BE49-F238E27FC236}">
                <a16:creationId xmlns:a16="http://schemas.microsoft.com/office/drawing/2014/main" id="{2D1E4EF3-A88E-42C3-AAC7-F1211EAD8BC8}"/>
              </a:ext>
            </a:extLst>
          </p:cNvPr>
          <p:cNvPicPr>
            <a:picLocks noChangeAspect="1"/>
          </p:cNvPicPr>
          <p:nvPr/>
        </p:nvPicPr>
        <p:blipFill>
          <a:blip r:embed="rId2"/>
          <a:stretch>
            <a:fillRect/>
          </a:stretch>
        </p:blipFill>
        <p:spPr>
          <a:xfrm>
            <a:off x="439530" y="2088947"/>
            <a:ext cx="5338417" cy="3199147"/>
          </a:xfrm>
          <a:prstGeom prst="rect">
            <a:avLst/>
          </a:prstGeom>
        </p:spPr>
      </p:pic>
    </p:spTree>
    <p:extLst>
      <p:ext uri="{BB962C8B-B14F-4D97-AF65-F5344CB8AC3E}">
        <p14:creationId xmlns:p14="http://schemas.microsoft.com/office/powerpoint/2010/main" val="2703832251"/>
      </p:ext>
    </p:extLst>
  </p:cSld>
  <p:clrMapOvr>
    <a:masterClrMapping/>
  </p:clrMapOvr>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ideo" ma:contentTypeID="0x0101009148F5A04DDD49CBA7127AADA5FB792B00291D173ECE694D56B19D111489C4369D001042FDDDBD3C6F4AB3F0D73EA14D5BC4" ma:contentTypeVersion="2" ma:contentTypeDescription="Upload a video file." ma:contentTypeScope="" ma:versionID="3c022162a9fadb16039cbf7575d278b8">
  <xsd:schema xmlns:xsd="http://www.w3.org/2001/XMLSchema" xmlns:xs="http://www.w3.org/2001/XMLSchema" xmlns:p="http://schemas.microsoft.com/office/2006/metadata/properties" xmlns:ns1="http://schemas.microsoft.com/sharepoint/v3" xmlns:ns2="675EF86E-BA1B-4289-A74A-59EF41027D23" xmlns:ns3="http://schemas.microsoft.com/sharepoint/v3/fields" targetNamespace="http://schemas.microsoft.com/office/2006/metadata/properties" ma:root="true" ma:fieldsID="e135d06cc05d6bc5eae0afb0249625f0" ns1:_="" ns2:_="" ns3:_="">
    <xsd:import namespace="http://schemas.microsoft.com/sharepoint/v3"/>
    <xsd:import namespace="675EF86E-BA1B-4289-A74A-59EF41027D2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AlternateThumbnailUrl" minOccurs="0"/>
                <xsd:element ref="ns3:wic_System_Copyright" minOccurs="0"/>
                <xsd:element ref="ns1:MediaLengthInSeconds" minOccurs="0"/>
                <xsd:element ref="ns1:VideoWidthInPixels" minOccurs="0"/>
                <xsd:element ref="ns1:VideoHeightInPixe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MediaLengthInSeconds" ma:index="25" nillable="true" ma:displayName="Length (seconds)" ma:internalName="MediaLengthInSeconds">
      <xsd:simpleType>
        <xsd:restriction base="dms:Unknown"/>
      </xsd:simpleType>
    </xsd:element>
    <xsd:element name="VideoWidthInPixels" ma:index="26" nillable="true" ma:displayName="Frame Width" ma:internalName="VideoWidthInPixels">
      <xsd:simpleType>
        <xsd:restriction base="dms:Unknown"/>
      </xsd:simpleType>
    </xsd:element>
    <xsd:element name="VideoHeightInPixels" ma:index="27" nillable="true" ma:displayName="Frame Height" ma:internalName="VideoHeightInPixel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5EF86E-BA1B-4289-A74A-59EF41027D2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AlternateThumbnailUrl" ma:index="23" nillable="true" ma:displayName="Preview Image URL" ma:description="You should place a thumbnail such as this:&#10;/sites/ASD-W/ssimages/Video-Icon-Black.png &#10;(you can change the color black to red or green, etc.)" ma:format="Imag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4"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2"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http://schemas.microsoft.com/sharepoint/v3" xsi:nil="true"/>
    <AlternateThumbnailUrl xmlns="675EF86E-BA1B-4289-A74A-59EF41027D23">
      <Url xsi:nil="true"/>
      <Description xsi:nil="true"/>
    </AlternateThumbnailUrl>
    <VideoWidthInPixels xmlns="http://schemas.microsoft.com/sharepoint/v3" xsi:nil="true"/>
    <wic_System_Copyright xmlns="http://schemas.microsoft.com/sharepoint/v3/fields" xsi:nil="true"/>
    <VideoHeightInPixels xmlns="http://schemas.microsoft.com/sharepoint/v3" xsi:nil="true"/>
  </documentManagement>
</p:properties>
</file>

<file path=customXml/itemProps1.xml><?xml version="1.0" encoding="utf-8"?>
<ds:datastoreItem xmlns:ds="http://schemas.openxmlformats.org/officeDocument/2006/customXml" ds:itemID="{0E1626A6-91B7-474F-99E5-29F7B1CAD7BF}"/>
</file>

<file path=customXml/itemProps2.xml><?xml version="1.0" encoding="utf-8"?>
<ds:datastoreItem xmlns:ds="http://schemas.openxmlformats.org/officeDocument/2006/customXml" ds:itemID="{BE68BF92-433E-4391-8BC2-00D21B5F0147}"/>
</file>

<file path=customXml/itemProps3.xml><?xml version="1.0" encoding="utf-8"?>
<ds:datastoreItem xmlns:ds="http://schemas.openxmlformats.org/officeDocument/2006/customXml" ds:itemID="{B7908BAC-2BF7-4408-AA49-62DFBBBE4786}"/>
</file>

<file path=docProps/app.xml><?xml version="1.0" encoding="utf-8"?>
<Properties xmlns="http://schemas.openxmlformats.org/officeDocument/2006/extended-properties" xmlns:vt="http://schemas.openxmlformats.org/officeDocument/2006/docPropsVTypes">
  <Template>office theme</Template>
  <TotalTime>39</TotalTime>
  <Words>491</Words>
  <Application>Microsoft Office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Comic Sans MS</vt:lpstr>
      <vt:lpstr>MV Boli</vt:lpstr>
      <vt:lpstr>Source Sans Pro</vt:lpstr>
      <vt:lpstr>FunkyShapesVTI</vt:lpstr>
      <vt:lpstr>Welcome Back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Wendy    (ASD-W)</dc:creator>
  <cp:keywords/>
  <dc:description/>
  <cp:lastModifiedBy>Morabito, Margaret     (ASD-W)</cp:lastModifiedBy>
  <cp:revision>671</cp:revision>
  <dcterms:created xsi:type="dcterms:W3CDTF">2020-09-02T16:00:24Z</dcterms:created>
  <dcterms:modified xsi:type="dcterms:W3CDTF">2021-09-02T11:30:08Z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0x0101009148F5A04DDD49CBA7127AADA5FB792B00291D173ECE694D56B19D111489C4369D001042FDDDBD3C6F4AB3F0D73EA14D5BC4</vt:lpwstr>
  </property>
</Properties>
</file>